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4" r:id="rId4"/>
    <p:sldId id="262" r:id="rId5"/>
    <p:sldId id="258" r:id="rId6"/>
    <p:sldId id="257" r:id="rId7"/>
    <p:sldId id="260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0"/>
  </p:normalViewPr>
  <p:slideViewPr>
    <p:cSldViewPr snapToGrid="0" snapToObjects="1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4676" y="2567353"/>
            <a:ext cx="9612679" cy="1232223"/>
          </a:xfrm>
        </p:spPr>
        <p:txBody>
          <a:bodyPr/>
          <a:lstStyle/>
          <a:p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CLUSTERING ALGORITHAM</a:t>
            </a:r>
            <a:endParaRPr lang="en-US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MACHINE LEARNING </a:t>
            </a:r>
            <a:r>
              <a:rPr lang="mr-IN" dirty="0" smtClean="0"/>
              <a:t>–</a:t>
            </a:r>
            <a:r>
              <a:rPr lang="en-US" dirty="0" smtClean="0"/>
              <a:t> WINTER 2018</a:t>
            </a:r>
          </a:p>
          <a:p>
            <a:r>
              <a:rPr lang="en-US" dirty="0" smtClean="0"/>
              <a:t>DARSHIL C BHAYANI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750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8184" y="799484"/>
            <a:ext cx="6658707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Candara" charset="0"/>
                <a:ea typeface="Candara" charset="0"/>
                <a:cs typeface="Candara" charset="0"/>
              </a:rPr>
              <a:t>DATASET 1 : AUSTRALIAN ATHELETE PHYSICAL DATASET</a:t>
            </a:r>
          </a:p>
          <a:p>
            <a:pPr algn="ctr">
              <a:lnSpc>
                <a:spcPct val="150000"/>
              </a:lnSpc>
            </a:pPr>
            <a:endParaRPr lang="en-US" sz="1600" dirty="0">
              <a:latin typeface="Candara" charset="0"/>
              <a:ea typeface="Candara" charset="0"/>
              <a:cs typeface="Candar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 smtClean="0">
                <a:latin typeface="Candara" charset="0"/>
                <a:ea typeface="Candara" charset="0"/>
                <a:cs typeface="Candara" charset="0"/>
              </a:rPr>
              <a:t>Determine the Australian Athlete suitability for game on the basis of physical strength and factors.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 smtClean="0">
                <a:latin typeface="Candara" charset="0"/>
                <a:ea typeface="Candara" charset="0"/>
                <a:cs typeface="Candara" charset="0"/>
              </a:rPr>
              <a:t>Number </a:t>
            </a:r>
            <a:r>
              <a:rPr lang="en-US" b="1" dirty="0" smtClean="0">
                <a:latin typeface="Candara" charset="0"/>
                <a:ea typeface="Candara" charset="0"/>
                <a:cs typeface="Candara" charset="0"/>
              </a:rPr>
              <a:t>of Instances 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: 193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 smtClean="0">
                <a:latin typeface="Candara" charset="0"/>
                <a:ea typeface="Candara" charset="0"/>
                <a:cs typeface="Candara" charset="0"/>
              </a:rPr>
              <a:t>No of Attributes 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: 13 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(</a:t>
            </a:r>
            <a:r>
              <a:rPr lang="en-US" dirty="0" err="1" smtClean="0">
                <a:latin typeface="Candara" charset="0"/>
                <a:ea typeface="Candara" charset="0"/>
                <a:cs typeface="Candara" charset="0"/>
              </a:rPr>
              <a:t>rcc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, </a:t>
            </a:r>
            <a:r>
              <a:rPr lang="en-US" dirty="0" err="1" smtClean="0">
                <a:latin typeface="Candara" charset="0"/>
                <a:ea typeface="Candara" charset="0"/>
                <a:cs typeface="Candara" charset="0"/>
              </a:rPr>
              <a:t>wcc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, </a:t>
            </a:r>
            <a:r>
              <a:rPr lang="en-US" dirty="0" err="1" smtClean="0"/>
              <a:t>hc</a:t>
            </a:r>
            <a:r>
              <a:rPr lang="en-US" dirty="0"/>
              <a:t> ,hg, </a:t>
            </a:r>
            <a:r>
              <a:rPr lang="en-US" dirty="0" err="1"/>
              <a:t>ferr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, </a:t>
            </a:r>
            <a:r>
              <a:rPr lang="en-US" dirty="0"/>
              <a:t>bmi </a:t>
            </a:r>
            <a:r>
              <a:rPr lang="en-US" dirty="0" smtClean="0"/>
              <a:t>, </a:t>
            </a:r>
            <a:r>
              <a:rPr lang="en-US" dirty="0" err="1" smtClean="0"/>
              <a:t>ssf</a:t>
            </a:r>
            <a:r>
              <a:rPr lang="en-US" dirty="0"/>
              <a:t>, </a:t>
            </a:r>
            <a:r>
              <a:rPr lang="en-US" dirty="0" err="1"/>
              <a:t>pcBfat</a:t>
            </a:r>
            <a:r>
              <a:rPr lang="en-US" dirty="0"/>
              <a:t> , </a:t>
            </a:r>
            <a:r>
              <a:rPr lang="en-US" dirty="0" err="1"/>
              <a:t>lbm</a:t>
            </a:r>
            <a:r>
              <a:rPr lang="en-US" dirty="0"/>
              <a:t> , </a:t>
            </a:r>
            <a:r>
              <a:rPr lang="en-US" dirty="0" err="1"/>
              <a:t>ht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 err="1" smtClean="0"/>
              <a:t>wt</a:t>
            </a:r>
            <a:r>
              <a:rPr lang="en-US" dirty="0" smtClean="0"/>
              <a:t>, sex 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+ 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1 classification attribute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Classification Attribute Values : </a:t>
            </a:r>
            <a:r>
              <a:rPr lang="en-US" dirty="0" err="1" smtClean="0"/>
              <a:t>B_Ball</a:t>
            </a:r>
            <a:r>
              <a:rPr lang="en-US" dirty="0"/>
              <a:t>, Row, Netball, Swim, Field, T_400m, </a:t>
            </a:r>
            <a:r>
              <a:rPr lang="en-US" dirty="0" err="1"/>
              <a:t>T_Sprnt</a:t>
            </a:r>
            <a:r>
              <a:rPr lang="en-US" dirty="0"/>
              <a:t>, Tennis, Gym, </a:t>
            </a:r>
            <a:r>
              <a:rPr lang="en-US" dirty="0" err="1"/>
              <a:t>W_Polo</a:t>
            </a:r>
            <a:endParaRPr lang="en-US" dirty="0" smtClean="0">
              <a:latin typeface="Candara" charset="0"/>
              <a:ea typeface="Candara" charset="0"/>
              <a:cs typeface="Candara" charset="0"/>
            </a:endParaRP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Candara" charset="0"/>
                <a:ea typeface="Candara" charset="0"/>
                <a:cs typeface="Candara" charset="0"/>
              </a:rPr>
              <a:t>Number of Clusters : 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10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 smtClean="0">
                <a:solidFill>
                  <a:srgbClr val="FFFF00"/>
                </a:solidFill>
                <a:latin typeface="Candara" charset="0"/>
                <a:ea typeface="Candara" charset="0"/>
                <a:cs typeface="Candara" charset="0"/>
              </a:rPr>
              <a:t>Single Linkage Hamming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: 0.1250</a:t>
            </a:r>
            <a:endParaRPr lang="en-US" dirty="0">
              <a:latin typeface="Candara" charset="0"/>
              <a:ea typeface="Candara" charset="0"/>
              <a:cs typeface="Candar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250" y="1019594"/>
            <a:ext cx="3437681" cy="3429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72831" y="4713080"/>
            <a:ext cx="3948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Single Linkage Algorithm Clustering </a:t>
            </a:r>
          </a:p>
          <a:p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For Australian Athlete Physical Dataset</a:t>
            </a:r>
            <a:endParaRPr lang="en-US" dirty="0">
              <a:latin typeface="Candara" charset="0"/>
              <a:ea typeface="Candara" charset="0"/>
              <a:cs typeface="Candar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823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09139" y="453046"/>
            <a:ext cx="5643651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Candara" charset="0"/>
                <a:ea typeface="Candara" charset="0"/>
                <a:cs typeface="Candara" charset="0"/>
              </a:rPr>
              <a:t>DATASET 2 : </a:t>
            </a:r>
            <a:r>
              <a:rPr lang="en-US" sz="2400" b="1" dirty="0" smtClean="0">
                <a:latin typeface="Candara" charset="0"/>
                <a:ea typeface="Candara" charset="0"/>
                <a:cs typeface="Candara" charset="0"/>
              </a:rPr>
              <a:t>LIFESPAN </a:t>
            </a:r>
            <a:r>
              <a:rPr lang="en-US" sz="2400" b="1" dirty="0" smtClean="0">
                <a:latin typeface="Candara" charset="0"/>
                <a:ea typeface="Candara" charset="0"/>
                <a:cs typeface="Candara" charset="0"/>
              </a:rPr>
              <a:t>OF UK CRICKETERS</a:t>
            </a:r>
          </a:p>
          <a:p>
            <a:pPr algn="ctr">
              <a:lnSpc>
                <a:spcPct val="150000"/>
              </a:lnSpc>
            </a:pPr>
            <a:endParaRPr lang="en-US" sz="1600" dirty="0">
              <a:latin typeface="Candara" charset="0"/>
              <a:ea typeface="Candara" charset="0"/>
              <a:cs typeface="Candar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 smtClean="0">
                <a:latin typeface="Candara" charset="0"/>
                <a:ea typeface="Candara" charset="0"/>
                <a:cs typeface="Candara" charset="0"/>
              </a:rPr>
              <a:t>Determine the handedness of the cricketers on the basis of various attributes. </a:t>
            </a:r>
            <a:endParaRPr lang="en-US" b="1" dirty="0" smtClean="0">
              <a:latin typeface="Candara" charset="0"/>
              <a:ea typeface="Candara" charset="0"/>
              <a:cs typeface="Candar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 smtClean="0">
                <a:latin typeface="Candara" charset="0"/>
                <a:ea typeface="Candara" charset="0"/>
                <a:cs typeface="Candara" charset="0"/>
              </a:rPr>
              <a:t>Number </a:t>
            </a:r>
            <a:r>
              <a:rPr lang="en-US" b="1" dirty="0" smtClean="0">
                <a:latin typeface="Candara" charset="0"/>
                <a:ea typeface="Candara" charset="0"/>
                <a:cs typeface="Candara" charset="0"/>
              </a:rPr>
              <a:t>of Instances 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: 382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 smtClean="0">
                <a:latin typeface="Candara" charset="0"/>
                <a:ea typeface="Candara" charset="0"/>
                <a:cs typeface="Candara" charset="0"/>
              </a:rPr>
              <a:t>No of Attributes 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: 9 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(Born year, dead(0/1),</a:t>
            </a:r>
            <a:r>
              <a:rPr lang="en-US" dirty="0"/>
              <a:t> </a:t>
            </a:r>
            <a:r>
              <a:rPr lang="en-US" dirty="0" err="1" smtClean="0"/>
              <a:t>acd</a:t>
            </a:r>
            <a:r>
              <a:rPr lang="en-US" dirty="0" smtClean="0"/>
              <a:t>(0/1)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, </a:t>
            </a:r>
            <a:r>
              <a:rPr lang="en-US" dirty="0" err="1" smtClean="0"/>
              <a:t>kia</a:t>
            </a:r>
            <a:r>
              <a:rPr lang="en-US" dirty="0" smtClean="0"/>
              <a:t>(0/1), </a:t>
            </a:r>
            <a:r>
              <a:rPr lang="en-US" dirty="0" err="1"/>
              <a:t>inbed</a:t>
            </a:r>
            <a:r>
              <a:rPr lang="en-US" dirty="0"/>
              <a:t> </a:t>
            </a:r>
            <a:r>
              <a:rPr lang="en-US" dirty="0" smtClean="0"/>
              <a:t>(0/1) ,</a:t>
            </a:r>
            <a:r>
              <a:rPr lang="en-US" dirty="0"/>
              <a:t> </a:t>
            </a:r>
            <a:r>
              <a:rPr lang="en-US" dirty="0" smtClean="0"/>
              <a:t>cause(alive/</a:t>
            </a:r>
            <a:r>
              <a:rPr lang="en-US" dirty="0" err="1" smtClean="0"/>
              <a:t>acd</a:t>
            </a:r>
            <a:r>
              <a:rPr lang="en-US" dirty="0" smtClean="0"/>
              <a:t>/</a:t>
            </a:r>
            <a:r>
              <a:rPr lang="en-US" dirty="0" err="1" smtClean="0"/>
              <a:t>inbed</a:t>
            </a:r>
            <a:r>
              <a:rPr lang="en-US" dirty="0" smtClean="0"/>
              <a:t>)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+ 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1 classification attribute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latin typeface="Candara" charset="0"/>
                <a:ea typeface="Candara" charset="0"/>
                <a:cs typeface="Candara" charset="0"/>
              </a:rPr>
              <a:t>acd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 </a:t>
            </a:r>
            <a:r>
              <a:rPr lang="mr-IN" dirty="0" smtClean="0">
                <a:latin typeface="Candara" charset="0"/>
                <a:ea typeface="Candara" charset="0"/>
                <a:cs typeface="Candara" charset="0"/>
              </a:rPr>
              <a:t>–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 Accidental death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latin typeface="Candara" charset="0"/>
                <a:ea typeface="Candara" charset="0"/>
                <a:cs typeface="Candara" charset="0"/>
              </a:rPr>
              <a:t>kia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 </a:t>
            </a:r>
            <a:r>
              <a:rPr lang="mr-IN" dirty="0" smtClean="0">
                <a:latin typeface="Candara" charset="0"/>
                <a:ea typeface="Candara" charset="0"/>
                <a:cs typeface="Candara" charset="0"/>
              </a:rPr>
              <a:t>–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 Killed in action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>
                <a:latin typeface="Candara" charset="0"/>
                <a:ea typeface="Candara" charset="0"/>
                <a:cs typeface="Candara" charset="0"/>
              </a:rPr>
              <a:t>i</a:t>
            </a:r>
            <a:r>
              <a:rPr lang="en-US" dirty="0" err="1" smtClean="0">
                <a:latin typeface="Candara" charset="0"/>
                <a:ea typeface="Candara" charset="0"/>
                <a:cs typeface="Candara" charset="0"/>
              </a:rPr>
              <a:t>nbed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 -  died in bed  </a:t>
            </a:r>
            <a:endParaRPr lang="en-US" dirty="0" smtClean="0">
              <a:latin typeface="Candara" charset="0"/>
              <a:ea typeface="Candara" charset="0"/>
              <a:cs typeface="Candara" charset="0"/>
            </a:endParaRP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Candara" charset="0"/>
                <a:ea typeface="Candara" charset="0"/>
                <a:cs typeface="Candara" charset="0"/>
              </a:rPr>
              <a:t>Number of Clusters : 3</a:t>
            </a:r>
            <a:endParaRPr lang="en-US" dirty="0" smtClean="0">
              <a:latin typeface="Candara" charset="0"/>
              <a:ea typeface="Candara" charset="0"/>
              <a:cs typeface="Candar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 smtClean="0">
                <a:solidFill>
                  <a:srgbClr val="FFFF00"/>
                </a:solidFill>
                <a:latin typeface="Candara" charset="0"/>
                <a:ea typeface="Candara" charset="0"/>
                <a:cs typeface="Candara" charset="0"/>
              </a:rPr>
              <a:t>Complete Linkage Hamming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: 0.2618</a:t>
            </a:r>
            <a:endParaRPr lang="en-US" dirty="0">
              <a:latin typeface="Candara" charset="0"/>
              <a:ea typeface="Candara" charset="0"/>
              <a:cs typeface="Candar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50" y="998585"/>
            <a:ext cx="3853697" cy="38730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846" y="5327192"/>
            <a:ext cx="4047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Complete Linkage </a:t>
            </a:r>
            <a:r>
              <a:rPr lang="en-US" dirty="0">
                <a:latin typeface="Candara" charset="0"/>
                <a:ea typeface="Candara" charset="0"/>
                <a:cs typeface="Candara" charset="0"/>
              </a:rPr>
              <a:t>Algorithm Clustering </a:t>
            </a:r>
          </a:p>
          <a:p>
            <a:r>
              <a:rPr lang="en-US" dirty="0">
                <a:latin typeface="Candara" charset="0"/>
                <a:ea typeface="Candara" charset="0"/>
                <a:cs typeface="Candara" charset="0"/>
              </a:rPr>
              <a:t>For 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Life span of UK Cricketers</a:t>
            </a:r>
            <a:endParaRPr lang="en-US" dirty="0">
              <a:latin typeface="Candara" charset="0"/>
              <a:ea typeface="Candara" charset="0"/>
              <a:cs typeface="Candara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810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996" y="912552"/>
            <a:ext cx="3436883" cy="37556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40177" y="4947139"/>
            <a:ext cx="34067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K means ++ Clustering  Algorithm</a:t>
            </a:r>
            <a:endParaRPr lang="en-US" dirty="0">
              <a:latin typeface="Candara" charset="0"/>
              <a:ea typeface="Candara" charset="0"/>
              <a:cs typeface="Candara" charset="0"/>
            </a:endParaRPr>
          </a:p>
          <a:p>
            <a:r>
              <a:rPr lang="en-US" dirty="0">
                <a:latin typeface="Candara" charset="0"/>
                <a:ea typeface="Candara" charset="0"/>
                <a:cs typeface="Candara" charset="0"/>
              </a:rPr>
              <a:t>For 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User knowledge Base</a:t>
            </a:r>
            <a:endParaRPr lang="en-US" dirty="0">
              <a:latin typeface="Candara" charset="0"/>
              <a:ea typeface="Candara" charset="0"/>
              <a:cs typeface="Candara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7877" y="1019908"/>
            <a:ext cx="5287108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Candara" charset="0"/>
                <a:ea typeface="Candara" charset="0"/>
                <a:cs typeface="Candara" charset="0"/>
              </a:rPr>
              <a:t>DATASET 3 : USER KNOWLEDEG BASE</a:t>
            </a:r>
          </a:p>
          <a:p>
            <a:pPr algn="ctr">
              <a:lnSpc>
                <a:spcPct val="150000"/>
              </a:lnSpc>
            </a:pPr>
            <a:endParaRPr lang="en-US" sz="1600" dirty="0">
              <a:latin typeface="Candara" charset="0"/>
              <a:ea typeface="Candara" charset="0"/>
              <a:cs typeface="Candar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 smtClean="0">
                <a:latin typeface="Candara" charset="0"/>
                <a:ea typeface="Candara" charset="0"/>
                <a:cs typeface="Candara" charset="0"/>
              </a:rPr>
              <a:t>Determine the user awareness about the </a:t>
            </a:r>
            <a:r>
              <a:rPr lang="en-US" dirty="0" err="1" smtClean="0"/>
              <a:t>BpoIndustry</a:t>
            </a:r>
            <a:r>
              <a:rPr lang="en-US" dirty="0" smtClean="0"/>
              <a:t>, </a:t>
            </a:r>
            <a:r>
              <a:rPr lang="en-US" dirty="0" err="1" smtClean="0"/>
              <a:t>AutomobileIndustry</a:t>
            </a:r>
            <a:r>
              <a:rPr lang="en-US" dirty="0"/>
              <a:t> </a:t>
            </a:r>
            <a:r>
              <a:rPr lang="en-US" dirty="0" smtClean="0"/>
              <a:t>&amp; Bank</a:t>
            </a:r>
            <a:endParaRPr lang="en-US" b="1" dirty="0" smtClean="0">
              <a:latin typeface="Candara" charset="0"/>
              <a:ea typeface="Candara" charset="0"/>
              <a:cs typeface="Candar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 smtClean="0">
                <a:latin typeface="Candara" charset="0"/>
                <a:ea typeface="Candara" charset="0"/>
                <a:cs typeface="Candara" charset="0"/>
              </a:rPr>
              <a:t>Number </a:t>
            </a:r>
            <a:r>
              <a:rPr lang="en-US" b="1" dirty="0" smtClean="0">
                <a:latin typeface="Candara" charset="0"/>
                <a:ea typeface="Candara" charset="0"/>
                <a:cs typeface="Candara" charset="0"/>
              </a:rPr>
              <a:t>of Instances 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: 343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 smtClean="0">
                <a:latin typeface="Candara" charset="0"/>
                <a:ea typeface="Candara" charset="0"/>
                <a:cs typeface="Candara" charset="0"/>
              </a:rPr>
              <a:t>No of Attributes 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: 3 (Male ratio, female ratio+ 1 classification attribute)</a:t>
            </a:r>
          </a:p>
          <a:p>
            <a:pPr marL="2857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Candara" charset="0"/>
                <a:ea typeface="Candara" charset="0"/>
                <a:cs typeface="Candara" charset="0"/>
              </a:rPr>
              <a:t>Number of Clusters : 3</a:t>
            </a:r>
            <a:endParaRPr lang="en-US" dirty="0" smtClean="0">
              <a:latin typeface="Candara" charset="0"/>
              <a:ea typeface="Candara" charset="0"/>
              <a:cs typeface="Candara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 err="1" smtClean="0">
                <a:solidFill>
                  <a:srgbClr val="FFFF00"/>
                </a:solidFill>
                <a:latin typeface="Candara" charset="0"/>
                <a:ea typeface="Candara" charset="0"/>
                <a:cs typeface="Candara" charset="0"/>
              </a:rPr>
              <a:t>Kmeans</a:t>
            </a:r>
            <a:r>
              <a:rPr lang="en-US" b="1" dirty="0" smtClean="0">
                <a:solidFill>
                  <a:srgbClr val="FFFF00"/>
                </a:solidFill>
                <a:latin typeface="Candara" charset="0"/>
                <a:ea typeface="Candara" charset="0"/>
                <a:cs typeface="Candara" charset="0"/>
              </a:rPr>
              <a:t>++ Hamming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: 0.5373-0.5378</a:t>
            </a:r>
            <a:endParaRPr lang="en-US" dirty="0">
              <a:latin typeface="Candara" charset="0"/>
              <a:ea typeface="Candara" charset="0"/>
              <a:cs typeface="Candar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298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926187" y="539262"/>
            <a:ext cx="6164571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 smtClean="0">
                <a:latin typeface="Candara" charset="0"/>
                <a:ea typeface="Candara" charset="0"/>
                <a:cs typeface="Candara" charset="0"/>
              </a:rPr>
              <a:t>DATASET </a:t>
            </a:r>
            <a:r>
              <a:rPr lang="en-US" sz="2800" b="1" dirty="0" smtClean="0">
                <a:latin typeface="Candara" charset="0"/>
                <a:ea typeface="Candara" charset="0"/>
                <a:cs typeface="Candara" charset="0"/>
              </a:rPr>
              <a:t>4 </a:t>
            </a:r>
            <a:r>
              <a:rPr lang="en-US" sz="2800" b="1" dirty="0" smtClean="0">
                <a:latin typeface="Candara" charset="0"/>
                <a:ea typeface="Candara" charset="0"/>
                <a:cs typeface="Candara" charset="0"/>
              </a:rPr>
              <a:t>: IRIS DATASET</a:t>
            </a:r>
            <a:endParaRPr lang="en-US" dirty="0">
              <a:latin typeface="Candara" charset="0"/>
              <a:ea typeface="Candara" charset="0"/>
              <a:cs typeface="Candara" charset="0"/>
            </a:endParaRP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b="1" dirty="0" smtClean="0">
                <a:latin typeface="Candara" charset="0"/>
                <a:ea typeface="Candara" charset="0"/>
                <a:cs typeface="Candara" charset="0"/>
              </a:rPr>
              <a:t>Number of Instances 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: 151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b="1" dirty="0" smtClean="0">
                <a:latin typeface="Candara" charset="0"/>
                <a:ea typeface="Candara" charset="0"/>
                <a:cs typeface="Candara" charset="0"/>
              </a:rPr>
              <a:t>No of Attributes 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: 5 (4D Data points 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+ 1 Classification Attribute)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Attribute 1 : 4.4 </a:t>
            </a:r>
            <a:r>
              <a:rPr lang="mr-IN" dirty="0" smtClean="0">
                <a:latin typeface="Candara" charset="0"/>
                <a:ea typeface="Candara" charset="0"/>
                <a:cs typeface="Candara" charset="0"/>
              </a:rPr>
              <a:t>–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 7.0 (Range)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>
                <a:latin typeface="Candara" charset="0"/>
                <a:ea typeface="Candara" charset="0"/>
                <a:cs typeface="Candara" charset="0"/>
              </a:rPr>
              <a:t>Attribute 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2 </a:t>
            </a:r>
            <a:r>
              <a:rPr lang="en-US" dirty="0">
                <a:latin typeface="Candara" charset="0"/>
                <a:ea typeface="Candara" charset="0"/>
                <a:cs typeface="Candara" charset="0"/>
              </a:rPr>
              <a:t>: 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2.5 </a:t>
            </a:r>
            <a:r>
              <a:rPr lang="mr-IN" dirty="0">
                <a:latin typeface="Candara" charset="0"/>
                <a:ea typeface="Candara" charset="0"/>
                <a:cs typeface="Candara" charset="0"/>
              </a:rPr>
              <a:t>–</a:t>
            </a:r>
            <a:r>
              <a:rPr lang="en-US" dirty="0">
                <a:latin typeface="Candara" charset="0"/>
                <a:ea typeface="Candara" charset="0"/>
                <a:cs typeface="Candara" charset="0"/>
              </a:rPr>
              <a:t> 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3.5 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Attribute 3 </a:t>
            </a:r>
            <a:r>
              <a:rPr lang="en-US" dirty="0">
                <a:latin typeface="Candara" charset="0"/>
                <a:ea typeface="Candara" charset="0"/>
                <a:cs typeface="Candara" charset="0"/>
              </a:rPr>
              <a:t>: 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1.3 </a:t>
            </a:r>
            <a:r>
              <a:rPr lang="mr-IN" dirty="0">
                <a:latin typeface="Candara" charset="0"/>
                <a:ea typeface="Candara" charset="0"/>
                <a:cs typeface="Candara" charset="0"/>
              </a:rPr>
              <a:t>–</a:t>
            </a:r>
            <a:r>
              <a:rPr lang="en-US" dirty="0">
                <a:latin typeface="Candara" charset="0"/>
                <a:ea typeface="Candara" charset="0"/>
                <a:cs typeface="Candara" charset="0"/>
              </a:rPr>
              <a:t> 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5.1 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Attribute 4 </a:t>
            </a:r>
            <a:r>
              <a:rPr lang="en-US" dirty="0">
                <a:latin typeface="Candara" charset="0"/>
                <a:ea typeface="Candara" charset="0"/>
                <a:cs typeface="Candara" charset="0"/>
              </a:rPr>
              <a:t>: 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o.2 </a:t>
            </a:r>
            <a:r>
              <a:rPr lang="mr-IN" dirty="0">
                <a:latin typeface="Candara" charset="0"/>
                <a:ea typeface="Candara" charset="0"/>
                <a:cs typeface="Candara" charset="0"/>
              </a:rPr>
              <a:t>–</a:t>
            </a:r>
            <a:r>
              <a:rPr lang="en-US" dirty="0">
                <a:latin typeface="Candara" charset="0"/>
                <a:ea typeface="Candara" charset="0"/>
                <a:cs typeface="Candara" charset="0"/>
              </a:rPr>
              <a:t> 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2.9 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Number of Clusters : 3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b="1" dirty="0" smtClean="0">
                <a:solidFill>
                  <a:srgbClr val="FFFF00"/>
                </a:solidFill>
                <a:latin typeface="Candara" charset="0"/>
                <a:ea typeface="Candara" charset="0"/>
                <a:cs typeface="Candara" charset="0"/>
              </a:rPr>
              <a:t>Complete Linkage Accuracy 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: 99.98% 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endParaRPr lang="en-US" dirty="0">
              <a:latin typeface="Candara" charset="0"/>
              <a:ea typeface="Candara" charset="0"/>
              <a:cs typeface="Candar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803" y="-49616"/>
            <a:ext cx="3532944" cy="32634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2630"/>
            <a:ext cx="3486377" cy="3460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363" y="3194802"/>
            <a:ext cx="3540384" cy="351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6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964298"/>
              </p:ext>
            </p:extLst>
          </p:nvPr>
        </p:nvGraphicFramePr>
        <p:xfrm>
          <a:off x="792601" y="1586132"/>
          <a:ext cx="10304460" cy="3754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17410"/>
                <a:gridCol w="1717410"/>
                <a:gridCol w="1717410"/>
                <a:gridCol w="1717410"/>
                <a:gridCol w="1717410"/>
                <a:gridCol w="1717410"/>
              </a:tblGrid>
              <a:tr h="846188">
                <a:tc>
                  <a:txBody>
                    <a:bodyPr/>
                    <a:lstStyle/>
                    <a:p>
                      <a:endParaRPr lang="en-US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SINGLE</a:t>
                      </a:r>
                      <a:r>
                        <a:rPr lang="en-US" baseline="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 LINKAGE</a:t>
                      </a:r>
                      <a:endParaRPr lang="en-US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COMPLETE</a:t>
                      </a:r>
                      <a:r>
                        <a:rPr lang="en-US" baseline="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 LINKAGE</a:t>
                      </a:r>
                      <a:endParaRPr lang="en-US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AVERAGE LINKAGE</a:t>
                      </a:r>
                      <a:endParaRPr lang="en-US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LIOYD’S ALGORITHM</a:t>
                      </a:r>
                      <a:endParaRPr lang="en-US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K-MEAN</a:t>
                      </a:r>
                      <a:r>
                        <a:rPr lang="en-US" baseline="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 ++ ALGORITHM</a:t>
                      </a:r>
                      <a:endParaRPr lang="en-US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</a:tr>
              <a:tr h="49025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IRIS</a:t>
                      </a:r>
                      <a:r>
                        <a:rPr lang="en-US" baseline="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 DATASET</a:t>
                      </a:r>
                      <a:endParaRPr lang="en-US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0.3221 </a:t>
                      </a:r>
                      <a:endParaRPr lang="en-US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FF00"/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0.0124 </a:t>
                      </a:r>
                      <a:endParaRPr lang="en-US" b="1" dirty="0">
                        <a:solidFill>
                          <a:srgbClr val="FFFF00"/>
                        </a:solidFill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0.0625</a:t>
                      </a:r>
                      <a:endParaRPr lang="en-US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0.1168</a:t>
                      </a:r>
                      <a:endParaRPr lang="en-US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0.0901 - </a:t>
                      </a:r>
                      <a:r>
                        <a:rPr lang="en-US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0.1195</a:t>
                      </a:r>
                      <a:endParaRPr lang="en-US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</a:tr>
              <a:tr h="1208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AUSTRALIAN</a:t>
                      </a:r>
                      <a:r>
                        <a:rPr lang="en-US" baseline="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 </a:t>
                      </a:r>
                      <a:r>
                        <a:rPr lang="en-US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ATHELET’S DATASET</a:t>
                      </a:r>
                      <a:endParaRPr lang="en-US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FF00"/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0.1250</a:t>
                      </a:r>
                      <a:endParaRPr lang="en-US" b="1" dirty="0">
                        <a:solidFill>
                          <a:srgbClr val="FFFF00"/>
                        </a:solidFill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0.1582</a:t>
                      </a:r>
                      <a:endParaRPr lang="en-US" b="0" dirty="0">
                        <a:solidFill>
                          <a:schemeClr val="tx1"/>
                        </a:solidFill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0.4722</a:t>
                      </a:r>
                      <a:endParaRPr lang="en-US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0.4327 - </a:t>
                      </a:r>
                      <a:r>
                        <a:rPr lang="en-US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0.4419</a:t>
                      </a:r>
                      <a:endParaRPr lang="en-US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0.4219 - </a:t>
                      </a:r>
                      <a:r>
                        <a:rPr lang="en-US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0.4798</a:t>
                      </a:r>
                      <a:endParaRPr lang="en-US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</a:tr>
              <a:tr h="1208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LIFE</a:t>
                      </a:r>
                      <a:r>
                        <a:rPr lang="en-US" baseline="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 SPAN OF ENGLAND CRICKETERS</a:t>
                      </a:r>
                      <a:endParaRPr lang="en-US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0.4593</a:t>
                      </a:r>
                      <a:endParaRPr lang="en-US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FF00"/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0.2618</a:t>
                      </a:r>
                      <a:endParaRPr lang="en-US" b="1" dirty="0">
                        <a:solidFill>
                          <a:srgbClr val="FFFF00"/>
                        </a:solidFill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0.3083</a:t>
                      </a:r>
                      <a:endParaRPr lang="en-US" b="0" dirty="0">
                        <a:solidFill>
                          <a:schemeClr val="tx1"/>
                        </a:solidFill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0.4186</a:t>
                      </a:r>
                      <a:endParaRPr lang="en-US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0.3562 - 0.4527</a:t>
                      </a:r>
                      <a:endParaRPr lang="en-US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224125"/>
              </p:ext>
            </p:extLst>
          </p:nvPr>
        </p:nvGraphicFramePr>
        <p:xfrm>
          <a:off x="792601" y="5340252"/>
          <a:ext cx="10304460" cy="914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17410"/>
                <a:gridCol w="1717410"/>
                <a:gridCol w="1717410"/>
                <a:gridCol w="1717410"/>
                <a:gridCol w="1717410"/>
                <a:gridCol w="17174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WORLD-USER</a:t>
                      </a:r>
                      <a:r>
                        <a:rPr lang="en-US" b="0" baseline="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 KNOWLDEGE DATASET</a:t>
                      </a:r>
                      <a:endParaRPr lang="en-US" b="0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 </a:t>
                      </a:r>
                      <a:r>
                        <a:rPr lang="nb-NO" b="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0.6546</a:t>
                      </a:r>
                      <a:endParaRPr lang="en-US" b="0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b="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0.6076</a:t>
                      </a:r>
                      <a:endParaRPr lang="en-US" b="0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b="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0.5765</a:t>
                      </a:r>
                      <a:endParaRPr lang="en-US" b="0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b="0" dirty="0" smtClean="0">
                          <a:latin typeface="Candara" charset="0"/>
                          <a:ea typeface="Candara" charset="0"/>
                          <a:cs typeface="Candara" charset="0"/>
                        </a:rPr>
                        <a:t>0.5513 - 0.5536</a:t>
                      </a:r>
                      <a:endParaRPr lang="en-US" b="0" dirty="0"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b="1" dirty="0" smtClean="0">
                          <a:solidFill>
                            <a:srgbClr val="FFFF00"/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0.5373 </a:t>
                      </a:r>
                      <a:r>
                        <a:rPr lang="mr-IN" b="1" dirty="0" smtClean="0">
                          <a:solidFill>
                            <a:srgbClr val="FFFF00"/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–</a:t>
                      </a:r>
                      <a:r>
                        <a:rPr lang="is-IS" b="1" dirty="0" smtClean="0">
                          <a:solidFill>
                            <a:srgbClr val="FFFF00"/>
                          </a:solidFill>
                          <a:latin typeface="Candara" charset="0"/>
                          <a:ea typeface="Candara" charset="0"/>
                          <a:cs typeface="Candara" charset="0"/>
                        </a:rPr>
                        <a:t> 0.5378</a:t>
                      </a:r>
                      <a:endParaRPr lang="en-US" b="1" dirty="0">
                        <a:solidFill>
                          <a:srgbClr val="FFFF00"/>
                        </a:solidFill>
                        <a:latin typeface="Candara" charset="0"/>
                        <a:ea typeface="Candara" charset="0"/>
                        <a:cs typeface="Candar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843660" y="840827"/>
            <a:ext cx="7824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Comparison between Various Clustering Algorithm  &amp; Different datasets</a:t>
            </a:r>
            <a:endParaRPr lang="en-US" sz="20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469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0924" y="761484"/>
            <a:ext cx="1155086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b="1" dirty="0" smtClean="0">
                <a:latin typeface="Candara" charset="0"/>
                <a:ea typeface="Candara" charset="0"/>
                <a:cs typeface="Candara" charset="0"/>
              </a:rPr>
              <a:t>LEARNING &amp; Roadmap to this point !!!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>
                <a:latin typeface="Candara" charset="0"/>
                <a:ea typeface="Candara" charset="0"/>
                <a:cs typeface="Candara" charset="0"/>
              </a:rPr>
              <a:t>Verified algorithm Output using </a:t>
            </a:r>
            <a:r>
              <a:rPr lang="en-US" sz="2400" b="1" dirty="0" smtClean="0">
                <a:solidFill>
                  <a:srgbClr val="FFFF00"/>
                </a:solidFill>
                <a:latin typeface="Candara" charset="0"/>
                <a:ea typeface="Candara" charset="0"/>
                <a:cs typeface="Candara" charset="0"/>
              </a:rPr>
              <a:t>Classroom examples</a:t>
            </a:r>
            <a:r>
              <a:rPr lang="en-US" sz="2400" dirty="0" smtClean="0">
                <a:latin typeface="Candara" charset="0"/>
                <a:ea typeface="Candara" charset="0"/>
                <a:cs typeface="Candara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>
                <a:latin typeface="Candara" charset="0"/>
                <a:ea typeface="Candara" charset="0"/>
                <a:cs typeface="Candara" charset="0"/>
              </a:rPr>
              <a:t>Datasets and the Accuracy output of any algorithm is inter-dependent.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>
                <a:latin typeface="Candara" charset="0"/>
                <a:ea typeface="Candara" charset="0"/>
                <a:cs typeface="Candara" charset="0"/>
              </a:rPr>
              <a:t>Distance change and the Various approaches (In various algorithms) changes the clustering &amp; one’s Accuracy</a:t>
            </a:r>
            <a:r>
              <a:rPr lang="en-US" sz="2400" dirty="0" smtClean="0">
                <a:latin typeface="Candara" charset="0"/>
                <a:ea typeface="Candara" charset="0"/>
                <a:cs typeface="Candara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>
                <a:latin typeface="Candara" charset="0"/>
                <a:ea typeface="Candara" charset="0"/>
                <a:cs typeface="Candara" charset="0"/>
              </a:rPr>
              <a:t>Accuracy of the algorithm is varies with the number of instances of the Datasets.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>
                <a:latin typeface="Candara" charset="0"/>
                <a:ea typeface="Candara" charset="0"/>
                <a:cs typeface="Candara" charset="0"/>
              </a:rPr>
              <a:t>Different algorithm provides best output based on different datasets.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dirty="0">
              <a:latin typeface="Candara" charset="0"/>
              <a:ea typeface="Candara" charset="0"/>
              <a:cs typeface="Candar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09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710" y="577155"/>
            <a:ext cx="8166538" cy="576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7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163</TotalTime>
  <Words>451</Words>
  <Application>Microsoft Macintosh PowerPoint</Application>
  <PresentationFormat>Widescreen</PresentationFormat>
  <Paragraphs>80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Candara</vt:lpstr>
      <vt:lpstr>Mangal</vt:lpstr>
      <vt:lpstr>Arial</vt:lpstr>
      <vt:lpstr>Celestial</vt:lpstr>
      <vt:lpstr>CLUSTERING ALGORITHAM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ALGORITHAM</dc:title>
  <dc:creator>Darshil Bhayani</dc:creator>
  <cp:lastModifiedBy>Darshil Bhayani</cp:lastModifiedBy>
  <cp:revision>72</cp:revision>
  <dcterms:created xsi:type="dcterms:W3CDTF">2018-03-02T07:22:18Z</dcterms:created>
  <dcterms:modified xsi:type="dcterms:W3CDTF">2018-03-02T21:32:17Z</dcterms:modified>
</cp:coreProperties>
</file>